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8" r:id="rId12"/>
    <p:sldId id="269" r:id="rId13"/>
    <p:sldId id="270" r:id="rId14"/>
  </p:sldIdLst>
  <p:sldSz cx="9144000" cy="5143500" type="screen16x9"/>
  <p:notesSz cx="6858000" cy="9144000"/>
  <p:embeddedFontLst>
    <p:embeddedFont>
      <p:font typeface="Lexend Black"/>
      <p:bold r:id="rId18"/>
    </p:embeddedFont>
    <p:embeddedFont>
      <p:font typeface="Russo One" panose="02000503050000020004"/>
      <p:regular r:id="rId19"/>
    </p:embeddedFont>
    <p:embeddedFont>
      <p:font typeface="Roboto" panose="0200000000000000000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3" d="100"/>
          <a:sy n="163" d="100"/>
        </p:scale>
        <p:origin x="442" y="13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852d3d8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5852d3d8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852d3d87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852d3d87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f17c0eec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2f17c0eec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852d3d87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852d3d87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852d3d87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852d3d87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852d3d87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5852d3d87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852d3d876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5852d3d876_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852d3d87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852d3d87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852d3d87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852d3d87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f17c0eec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f17c0eec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71C9D"/>
            </a:gs>
            <a:gs pos="100000">
              <a:srgbClr val="7D08A9"/>
            </a:gs>
          </a:gsLst>
          <a:lin ang="3600008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1459950" y="0"/>
            <a:ext cx="6224100" cy="165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 algn="ctr">
              <a:buNone/>
            </a:pPr>
            <a:r>
              <a:rPr lang="es-MX" sz="4800" b="1">
                <a:solidFill>
                  <a:schemeClr val="lt1"/>
                </a:solidFill>
              </a:rPr>
              <a:t>Desarrollo de aplicaciones web I</a:t>
            </a:r>
            <a:endParaRPr lang="es-MX" sz="4800" b="1"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866650" y="2291025"/>
            <a:ext cx="34107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 algn="ctr">
              <a:buNone/>
            </a:pPr>
            <a:r>
              <a:rPr lang="en-US" sz="1200">
                <a:solidFill>
                  <a:schemeClr val="lt1"/>
                </a:solidFill>
              </a:rPr>
              <a:t>Prof. </a:t>
            </a:r>
            <a:r>
              <a:rPr lang="es-MX" altLang="en-US" sz="1200">
                <a:solidFill>
                  <a:schemeClr val="lt1"/>
                </a:solidFill>
              </a:rPr>
              <a:t>JOSEPH ADOLPH LEDESMA ACOSTA</a:t>
            </a:r>
            <a:endParaRPr lang="es-MX" altLang="en-US" sz="1200">
              <a:solidFill>
                <a:schemeClr val="lt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23525" y="3360025"/>
            <a:ext cx="3319500" cy="82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en-US">
                <a:solidFill>
                  <a:schemeClr val="lt1"/>
                </a:solidFill>
              </a:rPr>
              <a:t>Integrantes:                  </a:t>
            </a:r>
            <a:endParaRPr>
              <a:solidFill>
                <a:schemeClr val="lt1"/>
              </a:solidFill>
            </a:endParaRPr>
          </a:p>
          <a:p>
            <a:pPr marL="457200" indent="-317500">
              <a:buClr>
                <a:schemeClr val="lt1"/>
              </a:buClr>
              <a:buSzPts val="1400"/>
              <a:buChar char="❏"/>
            </a:pPr>
            <a:r>
              <a:rPr lang="es-MX" altLang="en-US">
                <a:solidFill>
                  <a:schemeClr val="lt1"/>
                </a:solidFill>
              </a:rPr>
              <a:t>Marcial</a:t>
            </a:r>
            <a:r>
              <a:rPr lang="en-US">
                <a:solidFill>
                  <a:schemeClr val="lt1"/>
                </a:solidFill>
              </a:rPr>
              <a:t> Igme Chillca                </a:t>
            </a:r>
            <a:endParaRPr>
              <a:solidFill>
                <a:schemeClr val="lt1"/>
              </a:solidFill>
            </a:endParaRPr>
          </a:p>
          <a:p>
            <a:pPr marL="0" indent="0">
              <a:buNone/>
            </a:pPr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6722655" y="4314962"/>
            <a:ext cx="2041071" cy="51026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2391"/>
            </a:gs>
            <a:gs pos="100000">
              <a:srgbClr val="7D08A9"/>
            </a:gs>
          </a:gsLst>
          <a:lin ang="2700006" scaled="0"/>
        </a:gra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6"/>
          <p:cNvPicPr preferRelativeResize="0"/>
          <p:nvPr/>
        </p:nvPicPr>
        <p:blipFill rotWithShape="1">
          <a:blip r:embed="rId1"/>
          <a:srcRect t="18314"/>
          <a:stretch>
            <a:fillRect/>
          </a:stretch>
        </p:blipFill>
        <p:spPr>
          <a:xfrm rot="-1377933">
            <a:off x="29200" y="2162500"/>
            <a:ext cx="4516501" cy="36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943610" y="71120"/>
            <a:ext cx="7235825" cy="840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  </a:t>
            </a:r>
            <a:r>
              <a:rPr sz="48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R</a:t>
            </a:r>
            <a:r>
              <a:rPr lang="es-MX" sz="48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ECOMENDACIONES</a:t>
            </a:r>
            <a:endParaRPr lang="es-MX" sz="48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193" name="Google Shape;193;p26"/>
          <p:cNvSpPr txBox="1">
            <a:spLocks noGrp="1"/>
          </p:cNvSpPr>
          <p:nvPr>
            <p:ph type="body" idx="1"/>
          </p:nvPr>
        </p:nvSpPr>
        <p:spPr>
          <a:xfrm>
            <a:off x="2505875" y="1350975"/>
            <a:ext cx="5673600" cy="25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lt1"/>
                </a:solidFill>
              </a:rPr>
              <a:t>Realizar un análisis exhaustivo del mercado y las tendencias del sector de libros en línea para identificar oportunidades y diseñar una propuesta única.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lt1"/>
                </a:solidFill>
              </a:rPr>
              <a:t>Establecer alianzas estratégicas con editoriales, autores y proveedores de servicios logísticos para garantizar un amplio catálogo y una entrega eficiente de los libros.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lt1"/>
                </a:solidFill>
              </a:rPr>
              <a:t>Implementar estrategias de marketing digital efectivas para promover la plataforma y atraer a un público objetivo.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2391"/>
            </a:gs>
            <a:gs pos="100000">
              <a:srgbClr val="7D08A9"/>
            </a:gs>
          </a:gsLst>
          <a:lin ang="2698631" scaled="0"/>
        </a:gra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7"/>
          <p:cNvPicPr preferRelativeResize="0"/>
          <p:nvPr/>
        </p:nvPicPr>
        <p:blipFill rotWithShape="1">
          <a:blip r:embed="rId1"/>
          <a:srcRect t="15189" r="9592"/>
          <a:stretch>
            <a:fillRect/>
          </a:stretch>
        </p:blipFill>
        <p:spPr>
          <a:xfrm flipH="1">
            <a:off x="1323126" y="-66100"/>
            <a:ext cx="7820874" cy="52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l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rPr>
              <a:t>Glosario</a:t>
            </a:r>
            <a:endParaRPr>
              <a:solidFill>
                <a:schemeClr val="lt1"/>
              </a:solidFill>
              <a:latin typeface="Russo One" panose="02000503050000020004"/>
              <a:ea typeface="Russo One" panose="02000503050000020004"/>
              <a:cs typeface="Russo One" panose="02000503050000020004"/>
              <a:sym typeface="Russo One" panose="02000503050000020004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1080135" y="1229360"/>
            <a:ext cx="4349750" cy="28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usso One" panose="02000503050000020004"/>
              <a:buChar char="-"/>
            </a:pPr>
            <a:r>
              <a:rPr lang="en-US" sz="1500">
                <a:solidFill>
                  <a:schemeClr val="l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rPr>
              <a:t>Marketplace:</a:t>
            </a:r>
            <a:r>
              <a:rPr lang="es-MX" altLang="en-US" sz="1500">
                <a:solidFill>
                  <a:schemeClr val="l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rPr>
              <a:t> </a:t>
            </a:r>
            <a:r>
              <a:rPr lang="es-MX" altLang="en-US" sz="1500">
                <a:solidFill>
                  <a:schemeClr val="lt1"/>
                </a:solidFill>
                <a:latin typeface="Arial" panose="020B0604020202020204" pitchFamily="34" charset="0"/>
                <a:ea typeface="Russo One" panose="02000503050000020004"/>
                <a:cs typeface="Arial" panose="020B0604020202020204" pitchFamily="34" charset="0"/>
                <a:sym typeface="Russo One" panose="02000503050000020004"/>
              </a:rPr>
              <a:t>Plataforma en línea que conecta a compradores y vendedores de productos o servicios.</a:t>
            </a:r>
            <a:endParaRPr lang="es-MX" altLang="en-US" sz="1500">
              <a:solidFill>
                <a:schemeClr val="lt1"/>
              </a:solidFill>
              <a:latin typeface="Arial" panose="020B0604020202020204" pitchFamily="34" charset="0"/>
              <a:ea typeface="Russo One" panose="02000503050000020004"/>
              <a:cs typeface="Arial" panose="020B0604020202020204" pitchFamily="34" charset="0"/>
              <a:sym typeface="Russo One" panose="02000503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Russo One" panose="02000503050000020004"/>
              <a:ea typeface="Russo One" panose="02000503050000020004"/>
              <a:cs typeface="Russo One" panose="02000503050000020004"/>
              <a:sym typeface="Russo One" panose="02000503050000020004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usso One" panose="02000503050000020004"/>
              <a:buChar char="-"/>
            </a:pPr>
            <a:r>
              <a:rPr lang="es-MX" altLang="en-US" sz="1500">
                <a:solidFill>
                  <a:schemeClr val="l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rPr>
              <a:t>Librería: </a:t>
            </a:r>
            <a:r>
              <a:rPr lang="es-MX" altLang="en-US" sz="1500">
                <a:solidFill>
                  <a:schemeClr val="lt1"/>
                </a:solidFill>
                <a:latin typeface="+mn-ea"/>
                <a:ea typeface="Russo One" panose="02000503050000020004"/>
                <a:cs typeface="+mn-ea"/>
                <a:sym typeface="Russo One" panose="02000503050000020004"/>
              </a:rPr>
              <a:t>Establecimiento o plataforma que ofrece una variedad de libros para su venta.     </a:t>
            </a:r>
            <a:r>
              <a:rPr lang="es-MX" altLang="en-US" sz="1500">
                <a:solidFill>
                  <a:schemeClr val="l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rPr>
              <a:t>      </a:t>
            </a:r>
            <a:r>
              <a:rPr lang="en-US" sz="1500">
                <a:solidFill>
                  <a:schemeClr val="l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rPr>
              <a:t>       </a:t>
            </a:r>
            <a:r>
              <a:rPr lang="es-MX" altLang="en-US" sz="1500">
                <a:solidFill>
                  <a:schemeClr val="l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rPr>
              <a:t> </a:t>
            </a:r>
            <a:endParaRPr sz="1500">
              <a:solidFill>
                <a:schemeClr val="lt1"/>
              </a:solidFill>
              <a:latin typeface="Russo One" panose="02000503050000020004"/>
              <a:ea typeface="Russo One" panose="02000503050000020004"/>
              <a:cs typeface="Russo One" panose="02000503050000020004"/>
              <a:sym typeface="Russo One" panose="02000503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Russo One" panose="02000503050000020004"/>
              <a:ea typeface="Russo One" panose="02000503050000020004"/>
              <a:cs typeface="Russo One" panose="02000503050000020004"/>
              <a:sym typeface="Russo One" panose="02000503050000020004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usso One" panose="02000503050000020004"/>
              <a:buChar char="-"/>
            </a:pPr>
            <a:r>
              <a:rPr lang="en-US" sz="1500">
                <a:solidFill>
                  <a:schemeClr val="l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rPr>
              <a:t>Carrito de compras:</a:t>
            </a:r>
            <a:r>
              <a:rPr lang="es-MX" altLang="en-US" sz="1500">
                <a:solidFill>
                  <a:schemeClr val="l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rPr>
              <a:t> </a:t>
            </a:r>
            <a:r>
              <a:rPr lang="es-MX" altLang="en-US" sz="1500">
                <a:solidFill>
                  <a:schemeClr val="lt1"/>
                </a:solidFill>
                <a:latin typeface="Arial" panose="020B0604020202020204" pitchFamily="34" charset="0"/>
                <a:ea typeface="Russo One" panose="02000503050000020004"/>
                <a:cs typeface="Arial" panose="020B0604020202020204" pitchFamily="34" charset="0"/>
                <a:sym typeface="Russo One" panose="02000503050000020004"/>
              </a:rPr>
              <a:t>Funcionalidad que permite a los usuarios seleccionar y guardar libros para su posterior compra.</a:t>
            </a:r>
            <a:endParaRPr lang="es-MX" altLang="en-US" sz="1500">
              <a:solidFill>
                <a:schemeClr val="lt1"/>
              </a:solidFill>
              <a:latin typeface="Arial" panose="020B0604020202020204" pitchFamily="34" charset="0"/>
              <a:ea typeface="Russo One" panose="02000503050000020004"/>
              <a:cs typeface="Arial" panose="020B0604020202020204" pitchFamily="34" charset="0"/>
              <a:sym typeface="Russo One" panose="02000503050000020004"/>
            </a:endParaRPr>
          </a:p>
        </p:txBody>
      </p:sp>
    </p:spTree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71C9D"/>
            </a:gs>
            <a:gs pos="67000">
              <a:srgbClr val="7D08A9"/>
            </a:gs>
            <a:gs pos="100000">
              <a:srgbClr val="7D08A9"/>
            </a:gs>
          </a:gsLst>
          <a:lin ang="360000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-59025"/>
            <a:ext cx="7803774" cy="5202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819150" y="1075055"/>
            <a:ext cx="6165215" cy="35407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 dirty="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eBookMarket: Tu TiendaVirtual de Libros</a:t>
            </a:r>
            <a:endParaRPr lang="es-MX" sz="6000" dirty="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737825" y="1424125"/>
            <a:ext cx="2299924" cy="22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Picture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322580" y="260668"/>
            <a:ext cx="2040890" cy="5099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2391"/>
            </a:gs>
            <a:gs pos="76000">
              <a:srgbClr val="7D08A9"/>
            </a:gs>
            <a:gs pos="100000">
              <a:srgbClr val="7D08A9"/>
            </a:gs>
          </a:gsLst>
          <a:lin ang="5999900" scaled="0"/>
        </a:gra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 rot="10799726">
            <a:off x="-2380050" y="-2556825"/>
            <a:ext cx="3770700" cy="32658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7D08A9"/>
              </a:gs>
              <a:gs pos="0">
                <a:srgbClr val="071C9D"/>
              </a:gs>
              <a:gs pos="100000">
                <a:srgbClr val="6BEFF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" name="Google Shape;71;p15"/>
          <p:cNvSpPr/>
          <p:nvPr/>
        </p:nvSpPr>
        <p:spPr>
          <a:xfrm rot="10799726">
            <a:off x="-2380050" y="843600"/>
            <a:ext cx="3770700" cy="32658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7D08A9"/>
              </a:gs>
              <a:gs pos="0">
                <a:srgbClr val="071C9D"/>
              </a:gs>
              <a:gs pos="100000">
                <a:srgbClr val="6BEFF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" name="Google Shape;72;p15"/>
          <p:cNvSpPr/>
          <p:nvPr/>
        </p:nvSpPr>
        <p:spPr>
          <a:xfrm rot="10799682">
            <a:off x="1513600" y="2809409"/>
            <a:ext cx="3243000" cy="28086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7D08A9"/>
              </a:gs>
              <a:gs pos="0">
                <a:srgbClr val="071C9D"/>
              </a:gs>
              <a:gs pos="100000">
                <a:srgbClr val="6BEFF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3" name="Google Shape;73;p15"/>
          <p:cNvGrpSpPr/>
          <p:nvPr/>
        </p:nvGrpSpPr>
        <p:grpSpPr>
          <a:xfrm>
            <a:off x="1513600" y="-598091"/>
            <a:ext cx="3243000" cy="2808900"/>
            <a:chOff x="1513600" y="-598091"/>
            <a:chExt cx="3243000" cy="2808900"/>
          </a:xfrm>
        </p:grpSpPr>
        <p:sp>
          <p:nvSpPr>
            <p:cNvPr id="74" name="Google Shape;74;p15"/>
            <p:cNvSpPr/>
            <p:nvPr/>
          </p:nvSpPr>
          <p:spPr>
            <a:xfrm rot="10799682">
              <a:off x="1513600" y="-597941"/>
              <a:ext cx="3243000" cy="28086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7D08A9"/>
                </a:gs>
                <a:gs pos="0">
                  <a:srgbClr val="071C9D"/>
                </a:gs>
                <a:gs pos="100000">
                  <a:srgbClr val="6BEFF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75;p15"/>
            <p:cNvSpPr txBox="1"/>
            <p:nvPr/>
          </p:nvSpPr>
          <p:spPr>
            <a:xfrm>
              <a:off x="1926400" y="41200"/>
              <a:ext cx="2417400" cy="153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300">
                  <a:solidFill>
                    <a:schemeClr val="lt1"/>
                  </a:solidFill>
                </a:rPr>
                <a:t>En el contexto actual, la venta de libros en línea se ha vuelto cada vez más popular debido a la comodidad y facilidad que ofrece a los usuarios.</a:t>
              </a:r>
              <a:endParaRPr sz="1300">
                <a:solidFill>
                  <a:schemeClr val="lt1"/>
                </a:solidFill>
              </a:endParaRPr>
            </a:p>
          </p:txBody>
        </p:sp>
      </p:grpSp>
      <p:sp>
        <p:nvSpPr>
          <p:cNvPr id="76" name="Google Shape;76;p15"/>
          <p:cNvSpPr/>
          <p:nvPr/>
        </p:nvSpPr>
        <p:spPr>
          <a:xfrm rot="10799726">
            <a:off x="-2380050" y="4244025"/>
            <a:ext cx="3770700" cy="32658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7D08A9"/>
              </a:gs>
              <a:gs pos="0">
                <a:srgbClr val="071C9D"/>
              </a:gs>
              <a:gs pos="100000">
                <a:srgbClr val="6BEFF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 rot="-5400000">
            <a:off x="-962660" y="2131060"/>
            <a:ext cx="2759710" cy="453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MX" altLang="en-US" sz="2520">
                <a:solidFill>
                  <a:schemeClr val="l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rPr>
              <a:t>INTRODUCCION</a:t>
            </a:r>
            <a:r>
              <a:rPr lang="en-US" sz="2520">
                <a:solidFill>
                  <a:schemeClr val="l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rPr>
              <a:t> </a:t>
            </a:r>
            <a:endParaRPr sz="2520">
              <a:solidFill>
                <a:srgbClr val="062391"/>
              </a:solidFill>
              <a:latin typeface="Russo One" panose="02000503050000020004"/>
              <a:ea typeface="Russo One" panose="02000503050000020004"/>
              <a:cs typeface="Russo One" panose="02000503050000020004"/>
              <a:sym typeface="Russo One" panose="02000503050000020004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796050" y="3428900"/>
            <a:ext cx="2678100" cy="18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1500">
                <a:solidFill>
                  <a:schemeClr val="lt1"/>
                </a:solidFill>
              </a:rPr>
              <a:t>El objetivo de este proyecto es brindar una plataforma intuitiva y accesible para la compra de libros, fomentando así el hábito de la lectura y promoviendo la cultura.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1"/>
          <a:srcRect l="99" t="99" r="99" b="99"/>
          <a:stretch>
            <a:fillRect/>
          </a:stretch>
        </p:blipFill>
        <p:spPr>
          <a:xfrm rot="-1416669">
            <a:off x="5072265" y="683838"/>
            <a:ext cx="3775824" cy="377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71C9D"/>
            </a:gs>
            <a:gs pos="76000">
              <a:srgbClr val="7D08A9"/>
            </a:gs>
            <a:gs pos="100000">
              <a:srgbClr val="7D08A9"/>
            </a:gs>
          </a:gsLst>
          <a:lin ang="2700006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/>
          <p:cNvPicPr preferRelativeResize="0"/>
          <p:nvPr/>
        </p:nvPicPr>
        <p:blipFill rotWithShape="1">
          <a:blip r:embed="rId1"/>
          <a:srcRect l="268" t="416" r="278" b="406"/>
          <a:stretch>
            <a:fillRect/>
          </a:stretch>
        </p:blipFill>
        <p:spPr>
          <a:xfrm rot="4153618">
            <a:off x="3828534" y="1230598"/>
            <a:ext cx="2462908" cy="2491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2"/>
          <a:srcRect t="15189" r="9592"/>
          <a:stretch>
            <a:fillRect/>
          </a:stretch>
        </p:blipFill>
        <p:spPr>
          <a:xfrm rot="10800000" flipH="1">
            <a:off x="0" y="1"/>
            <a:ext cx="6188624" cy="436224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 rot="10799726">
            <a:off x="-2380050" y="-2556825"/>
            <a:ext cx="3770700" cy="32658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7D08A9"/>
              </a:gs>
              <a:gs pos="0">
                <a:srgbClr val="071C9D"/>
              </a:gs>
              <a:gs pos="100000">
                <a:srgbClr val="6BEFF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" name="Google Shape;86;p16"/>
          <p:cNvSpPr/>
          <p:nvPr/>
        </p:nvSpPr>
        <p:spPr>
          <a:xfrm rot="10799726">
            <a:off x="-2380050" y="4244025"/>
            <a:ext cx="3770700" cy="32658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7D08A9"/>
              </a:gs>
              <a:gs pos="0">
                <a:srgbClr val="071C9D"/>
              </a:gs>
              <a:gs pos="100000">
                <a:srgbClr val="6BEFF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7" name="Google Shape;87;p16"/>
          <p:cNvGrpSpPr/>
          <p:nvPr/>
        </p:nvGrpSpPr>
        <p:grpSpPr>
          <a:xfrm>
            <a:off x="1120450" y="2767556"/>
            <a:ext cx="3092700" cy="2678700"/>
            <a:chOff x="1120450" y="2767556"/>
            <a:chExt cx="3092700" cy="2678700"/>
          </a:xfrm>
        </p:grpSpPr>
        <p:sp>
          <p:nvSpPr>
            <p:cNvPr id="88" name="Google Shape;88;p16"/>
            <p:cNvSpPr/>
            <p:nvPr/>
          </p:nvSpPr>
          <p:spPr>
            <a:xfrm rot="10799667">
              <a:off x="1120450" y="2767706"/>
              <a:ext cx="3092700" cy="26784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7D08A9"/>
                </a:gs>
                <a:gs pos="0">
                  <a:srgbClr val="071C9D"/>
                </a:gs>
                <a:gs pos="100000">
                  <a:srgbClr val="6BEFF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89;p16"/>
            <p:cNvSpPr txBox="1"/>
            <p:nvPr/>
          </p:nvSpPr>
          <p:spPr>
            <a:xfrm>
              <a:off x="1436850" y="3301850"/>
              <a:ext cx="2514600" cy="16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</a:rPr>
                <a:t>Los beneficiarios directos de este proyecto son:</a:t>
              </a:r>
              <a:endParaRPr lang="en-US">
                <a:solidFill>
                  <a:schemeClr val="lt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>
                <a:solidFill>
                  <a:schemeClr val="lt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solidFill>
                    <a:schemeClr val="lt1"/>
                  </a:solidFill>
                </a:rPr>
                <a:t>Usuarios finales que buscan adquirir libros de manera conveniente y segura.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90" name="Google Shape;90;p16"/>
          <p:cNvGrpSpPr/>
          <p:nvPr/>
        </p:nvGrpSpPr>
        <p:grpSpPr>
          <a:xfrm>
            <a:off x="-2380050" y="843600"/>
            <a:ext cx="3770700" cy="3265800"/>
            <a:chOff x="-2380050" y="843600"/>
            <a:chExt cx="3770700" cy="3265800"/>
          </a:xfrm>
        </p:grpSpPr>
        <p:sp>
          <p:nvSpPr>
            <p:cNvPr id="91" name="Google Shape;91;p16"/>
            <p:cNvSpPr/>
            <p:nvPr/>
          </p:nvSpPr>
          <p:spPr>
            <a:xfrm rot="10799726">
              <a:off x="-2380050" y="843600"/>
              <a:ext cx="3770700" cy="32658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7D08A9"/>
                </a:gs>
                <a:gs pos="0">
                  <a:srgbClr val="071C9D"/>
                </a:gs>
                <a:gs pos="100000">
                  <a:srgbClr val="6BEFF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16"/>
            <p:cNvSpPr txBox="1"/>
            <p:nvPr/>
          </p:nvSpPr>
          <p:spPr>
            <a:xfrm rot="-5400000">
              <a:off x="-894150" y="2098995"/>
              <a:ext cx="2747010" cy="631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500">
                  <a:solidFill>
                    <a:schemeClr val="lt1"/>
                  </a:solidFill>
                  <a:latin typeface="Russo One" panose="02000503050000020004"/>
                  <a:ea typeface="Russo One" panose="02000503050000020004"/>
                  <a:cs typeface="Russo One" panose="02000503050000020004"/>
                  <a:sym typeface="Russo One" panose="02000503050000020004"/>
                </a:rPr>
                <a:t>JUSTIFICACIÓN</a:t>
              </a:r>
              <a:endParaRPr lang="es-MX" sz="2500">
                <a:solidFill>
                  <a:schemeClr val="l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endParaRPr>
            </a:p>
          </p:txBody>
        </p:sp>
      </p:grpSp>
      <p:grpSp>
        <p:nvGrpSpPr>
          <p:cNvPr id="93" name="Google Shape;93;p16"/>
          <p:cNvGrpSpPr/>
          <p:nvPr/>
        </p:nvGrpSpPr>
        <p:grpSpPr>
          <a:xfrm>
            <a:off x="1120462" y="-621279"/>
            <a:ext cx="3184525" cy="2729865"/>
            <a:chOff x="1120462" y="-621279"/>
            <a:chExt cx="3184525" cy="2729865"/>
          </a:xfrm>
        </p:grpSpPr>
        <p:sp>
          <p:nvSpPr>
            <p:cNvPr id="94" name="Google Shape;94;p16"/>
            <p:cNvSpPr/>
            <p:nvPr/>
          </p:nvSpPr>
          <p:spPr>
            <a:xfrm rot="10799667">
              <a:off x="1120462" y="-621279"/>
              <a:ext cx="3184525" cy="2729865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7D08A9"/>
                </a:gs>
                <a:gs pos="0">
                  <a:srgbClr val="071C9D"/>
                </a:gs>
                <a:gs pos="100000">
                  <a:srgbClr val="6BEFF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1504637" y="-314574"/>
              <a:ext cx="2447290" cy="1923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200">
                  <a:solidFill>
                    <a:schemeClr val="lt1"/>
                  </a:solidFill>
                </a:rPr>
                <a:t>El proyecto contribuye positivamente al mejorar el acceso a una amplia oferta de libros, facilitando la adquisición de conocimiento y promoviendo el hábito de la lectura. Además, ofrece una plataforma segura y confiable para los usuarios, brindándoles comodidad y comodidad en la compra de libros.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grpSp>
        <p:nvGrpSpPr>
          <p:cNvPr id="96" name="Google Shape;96;p16"/>
          <p:cNvGrpSpPr/>
          <p:nvPr/>
        </p:nvGrpSpPr>
        <p:grpSpPr>
          <a:xfrm>
            <a:off x="6051312" y="2571756"/>
            <a:ext cx="3092700" cy="2678700"/>
            <a:chOff x="5512437" y="1022856"/>
            <a:chExt cx="3092700" cy="2678700"/>
          </a:xfrm>
        </p:grpSpPr>
        <p:sp>
          <p:nvSpPr>
            <p:cNvPr id="97" name="Google Shape;97;p16"/>
            <p:cNvSpPr/>
            <p:nvPr/>
          </p:nvSpPr>
          <p:spPr>
            <a:xfrm rot="10799667">
              <a:off x="5512437" y="1023006"/>
              <a:ext cx="3092700" cy="26784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7D08A9"/>
                </a:gs>
                <a:gs pos="0">
                  <a:srgbClr val="071C9D"/>
                </a:gs>
                <a:gs pos="100000">
                  <a:srgbClr val="6BEFF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16"/>
            <p:cNvSpPr txBox="1"/>
            <p:nvPr/>
          </p:nvSpPr>
          <p:spPr>
            <a:xfrm>
              <a:off x="5829975" y="1716750"/>
              <a:ext cx="2457600" cy="12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solidFill>
                    <a:schemeClr val="lt1"/>
                  </a:solidFill>
                </a:rPr>
                <a:t>Desarrolladores y proveedores de servicios relacionados con el marketplace de librería.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99" name="Google Shape;99;p16"/>
          <p:cNvGrpSpPr/>
          <p:nvPr/>
        </p:nvGrpSpPr>
        <p:grpSpPr>
          <a:xfrm>
            <a:off x="5862800" y="-314054"/>
            <a:ext cx="3281847" cy="2678400"/>
            <a:chOff x="4572000" y="-248804"/>
            <a:chExt cx="3281847" cy="2678400"/>
          </a:xfrm>
        </p:grpSpPr>
        <p:sp>
          <p:nvSpPr>
            <p:cNvPr id="100" name="Google Shape;100;p16"/>
            <p:cNvSpPr/>
            <p:nvPr/>
          </p:nvSpPr>
          <p:spPr>
            <a:xfrm rot="10799667">
              <a:off x="4761147" y="-248804"/>
              <a:ext cx="3092700" cy="26784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rgbClr val="7D08A9"/>
                </a:gs>
                <a:gs pos="0">
                  <a:srgbClr val="071C9D"/>
                </a:gs>
                <a:gs pos="100000">
                  <a:srgbClr val="6BEFF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16"/>
            <p:cNvSpPr txBox="1"/>
            <p:nvPr/>
          </p:nvSpPr>
          <p:spPr>
            <a:xfrm>
              <a:off x="4572000" y="546000"/>
              <a:ext cx="3019500" cy="1139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0" algn="ctr" rtl="0">
                <a:lnSpc>
                  <a:spcPct val="115000"/>
                </a:lnSpc>
                <a:spcBef>
                  <a:spcPts val="1800"/>
                </a:spcBef>
                <a:spcAft>
                  <a:spcPts val="0"/>
                </a:spcAft>
                <a:buNone/>
              </a:pPr>
              <a:r>
                <a:rPr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Empresas y autores que desean promocionar y vender sus libros en línea.</a:t>
              </a:r>
              <a:endParaRPr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71C9D"/>
            </a:gs>
            <a:gs pos="73000">
              <a:srgbClr val="7D08A9"/>
            </a:gs>
            <a:gs pos="100000">
              <a:srgbClr val="7D08A9"/>
            </a:gs>
          </a:gsLst>
          <a:lin ang="9599908" scaled="0"/>
        </a:gra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269988" y="843438"/>
            <a:ext cx="3843400" cy="36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/>
          <p:nvPr/>
        </p:nvSpPr>
        <p:spPr>
          <a:xfrm rot="10799726">
            <a:off x="-2380050" y="-2556825"/>
            <a:ext cx="3770700" cy="32658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7D08A9"/>
              </a:gs>
              <a:gs pos="0">
                <a:srgbClr val="071C9D"/>
              </a:gs>
              <a:gs pos="100000">
                <a:srgbClr val="6BEFF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" name="Google Shape;109;p17"/>
          <p:cNvSpPr/>
          <p:nvPr/>
        </p:nvSpPr>
        <p:spPr>
          <a:xfrm rot="10799726">
            <a:off x="-2380050" y="843600"/>
            <a:ext cx="3770700" cy="32658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7D08A9"/>
              </a:gs>
              <a:gs pos="0">
                <a:srgbClr val="071C9D"/>
              </a:gs>
              <a:gs pos="100000">
                <a:srgbClr val="6BEFF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p17"/>
          <p:cNvSpPr/>
          <p:nvPr/>
        </p:nvSpPr>
        <p:spPr>
          <a:xfrm rot="10799726">
            <a:off x="-2380050" y="4244025"/>
            <a:ext cx="3770700" cy="32658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7D08A9"/>
              </a:gs>
              <a:gs pos="0">
                <a:srgbClr val="071C9D"/>
              </a:gs>
              <a:gs pos="100000">
                <a:srgbClr val="6BEFF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" name="Google Shape;111;p17"/>
          <p:cNvSpPr/>
          <p:nvPr/>
        </p:nvSpPr>
        <p:spPr>
          <a:xfrm>
            <a:off x="3574050" y="1213100"/>
            <a:ext cx="2863200" cy="2863200"/>
          </a:xfrm>
          <a:prstGeom prst="rtTriangle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12" name="Google Shape;112;p17"/>
          <p:cNvSpPr/>
          <p:nvPr/>
        </p:nvSpPr>
        <p:spPr>
          <a:xfrm rot="-400">
            <a:off x="1699100" y="-193004"/>
            <a:ext cx="2580600" cy="22350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7D08A9"/>
              </a:gs>
              <a:gs pos="0">
                <a:srgbClr val="071C9D"/>
              </a:gs>
              <a:gs pos="100000">
                <a:srgbClr val="58C5C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chemeClr val="lt1"/>
                </a:solidFill>
              </a:rPr>
              <a:t>OBJ 1: Incrementar las ventas en un 20% durante el primer año de funcionamiento de la plataforma.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113" name="Google Shape;113;p17"/>
          <p:cNvSpPr/>
          <p:nvPr/>
        </p:nvSpPr>
        <p:spPr>
          <a:xfrm rot="-400">
            <a:off x="5382150" y="2857271"/>
            <a:ext cx="2580600" cy="22350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7D08A9"/>
              </a:gs>
              <a:gs pos="0">
                <a:srgbClr val="071C9D"/>
              </a:gs>
              <a:gs pos="100000">
                <a:srgbClr val="58C5C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chemeClr val="lt1"/>
                </a:solidFill>
              </a:rPr>
              <a:t>Estos objetivos son específicos, medibles, alcanzables, relevantes y se establece un plazo de tiempo para su cumplimiento.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114" name="Google Shape;114;p17"/>
          <p:cNvSpPr/>
          <p:nvPr/>
        </p:nvSpPr>
        <p:spPr>
          <a:xfrm rot="-400">
            <a:off x="1767840" y="3067685"/>
            <a:ext cx="2712720" cy="234696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7D08A9"/>
              </a:gs>
              <a:gs pos="0">
                <a:srgbClr val="071C9D"/>
              </a:gs>
              <a:gs pos="100000">
                <a:srgbClr val="58C5C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chemeClr val="lt1"/>
                </a:solidFill>
              </a:rPr>
              <a:t>OBJ 2:Ofrecer una experiencia de usuario intuitiva y satisfactoria, evaluada mediante encuestas de satisfacción con una puntuación mínima de 4 sobre 5.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 rot="-5400000">
            <a:off x="-611505" y="2327910"/>
            <a:ext cx="2091690" cy="453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MX" altLang="en-US" sz="2520">
                <a:solidFill>
                  <a:schemeClr val="l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rPr>
              <a:t>OBJETIVOS</a:t>
            </a:r>
            <a:r>
              <a:rPr lang="en-US" sz="2520">
                <a:solidFill>
                  <a:schemeClr val="l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rPr>
              <a:t> </a:t>
            </a:r>
            <a:endParaRPr sz="2520">
              <a:solidFill>
                <a:srgbClr val="062391"/>
              </a:solidFill>
              <a:latin typeface="Russo One" panose="02000503050000020004"/>
              <a:ea typeface="Russo One" panose="02000503050000020004"/>
              <a:cs typeface="Russo One" panose="02000503050000020004"/>
              <a:sym typeface="Russo One" panose="02000503050000020004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41600" y="473525"/>
            <a:ext cx="2804200" cy="1773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71C9D"/>
            </a:gs>
            <a:gs pos="73000">
              <a:srgbClr val="7D08A9"/>
            </a:gs>
            <a:gs pos="100000">
              <a:srgbClr val="7D08A9"/>
            </a:gs>
          </a:gsLst>
          <a:lin ang="9599908" scaled="0"/>
        </a:gra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 rotWithShape="1">
          <a:blip r:embed="rId1"/>
          <a:srcRect b="1912"/>
          <a:stretch>
            <a:fillRect/>
          </a:stretch>
        </p:blipFill>
        <p:spPr>
          <a:xfrm>
            <a:off x="3200925" y="757800"/>
            <a:ext cx="3554224" cy="348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/>
          <p:nvPr/>
        </p:nvSpPr>
        <p:spPr>
          <a:xfrm>
            <a:off x="3080300" y="703200"/>
            <a:ext cx="3737100" cy="3737100"/>
          </a:xfrm>
          <a:prstGeom prst="ellipse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" name="Google Shape;123;p18"/>
          <p:cNvSpPr/>
          <p:nvPr/>
        </p:nvSpPr>
        <p:spPr>
          <a:xfrm rot="10799726">
            <a:off x="-2380050" y="-2556825"/>
            <a:ext cx="3770700" cy="32658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7D08A9"/>
              </a:gs>
              <a:gs pos="0">
                <a:srgbClr val="071C9D"/>
              </a:gs>
              <a:gs pos="100000">
                <a:srgbClr val="6BEFF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" name="Google Shape;124;p18"/>
          <p:cNvSpPr/>
          <p:nvPr/>
        </p:nvSpPr>
        <p:spPr>
          <a:xfrm rot="10799726">
            <a:off x="-2380050" y="843600"/>
            <a:ext cx="3770700" cy="32658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7D08A9"/>
              </a:gs>
              <a:gs pos="0">
                <a:srgbClr val="071C9D"/>
              </a:gs>
              <a:gs pos="100000">
                <a:srgbClr val="6BEFF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p18"/>
          <p:cNvSpPr/>
          <p:nvPr/>
        </p:nvSpPr>
        <p:spPr>
          <a:xfrm rot="10799726">
            <a:off x="-2380050" y="4244025"/>
            <a:ext cx="3770700" cy="32658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7D08A9"/>
              </a:gs>
              <a:gs pos="0">
                <a:srgbClr val="071C9D"/>
              </a:gs>
              <a:gs pos="100000">
                <a:srgbClr val="6BEFF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" name="Google Shape;126;p18"/>
          <p:cNvSpPr/>
          <p:nvPr/>
        </p:nvSpPr>
        <p:spPr>
          <a:xfrm rot="-400">
            <a:off x="5321300" y="1168400"/>
            <a:ext cx="3646170" cy="344297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7D08A9"/>
              </a:gs>
              <a:gs pos="0">
                <a:srgbClr val="071C9D"/>
              </a:gs>
              <a:gs pos="100000">
                <a:srgbClr val="58C5C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b="1">
                <a:solidFill>
                  <a:schemeClr val="lt1"/>
                </a:solidFill>
              </a:rPr>
              <a:t>Variedad y personalización:</a:t>
            </a:r>
            <a:r>
              <a:rPr lang="en-US">
                <a:solidFill>
                  <a:schemeClr val="lt1"/>
                </a:solidFill>
              </a:rPr>
              <a:t> Los usuarios pueden explorar una amplia variedad de libros de diferentes géneros, autores y temas. Además, el proyecto puede implementar funciones de recomendación personalizada, brindando a los usuarios una experiencia de compra única y adaptada a sus preferencias de lectura.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127" name="Google Shape;127;p18"/>
          <p:cNvSpPr/>
          <p:nvPr/>
        </p:nvSpPr>
        <p:spPr>
          <a:xfrm rot="-400">
            <a:off x="1669415" y="194310"/>
            <a:ext cx="3372485" cy="2888615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7D08A9"/>
              </a:gs>
              <a:gs pos="0">
                <a:srgbClr val="071C9D"/>
              </a:gs>
              <a:gs pos="100000">
                <a:srgbClr val="58C5C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1"/>
                </a:solidFill>
              </a:rPr>
              <a:t>Acceso conveniente:</a:t>
            </a:r>
            <a:r>
              <a:rPr lang="en-US">
                <a:solidFill>
                  <a:schemeClr val="bg1"/>
                </a:solidFill>
              </a:rPr>
              <a:t> Este proyecto de marketplace de librería ofrece a los usuarios la ventaja de acceder a una amplia selección de libros desde la comodidad de su hogar. Ya no es necesario desplazarse a una tienda física, permitiendo ahorrar tiempo y esfuerzo.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 rot="-5400000">
            <a:off x="-568325" y="2284730"/>
            <a:ext cx="2005330" cy="453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520">
                <a:solidFill>
                  <a:schemeClr val="l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rPr>
              <a:t>VENTAJAS </a:t>
            </a:r>
            <a:endParaRPr sz="2520">
              <a:solidFill>
                <a:srgbClr val="062391"/>
              </a:solidFill>
              <a:latin typeface="Russo One" panose="02000503050000020004"/>
              <a:ea typeface="Russo One" panose="02000503050000020004"/>
              <a:cs typeface="Russo One" panose="02000503050000020004"/>
              <a:sym typeface="Russo One" panose="02000503050000020004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71C9D"/>
            </a:gs>
            <a:gs pos="70000">
              <a:srgbClr val="7D08A9"/>
            </a:gs>
            <a:gs pos="100000">
              <a:srgbClr val="7D08A9"/>
            </a:gs>
          </a:gsLst>
          <a:lin ang="2700006" scaled="0"/>
        </a:gra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-1480552">
            <a:off x="2500646" y="631149"/>
            <a:ext cx="3900132" cy="468243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/>
          <p:nvPr/>
        </p:nvSpPr>
        <p:spPr>
          <a:xfrm rot="-2700000">
            <a:off x="2248987" y="959856"/>
            <a:ext cx="3436963" cy="2972818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1075500" y="94725"/>
            <a:ext cx="699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>
                <a:solidFill>
                  <a:schemeClr val="lt1"/>
                </a:solidFill>
              </a:rPr>
              <a:t>                             </a:t>
            </a:r>
            <a:r>
              <a:rPr b="1">
                <a:solidFill>
                  <a:schemeClr val="lt1"/>
                </a:solidFill>
              </a:rPr>
              <a:t>Diagnóstico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6" name="Google Shape;136;p19"/>
          <p:cNvSpPr/>
          <p:nvPr/>
        </p:nvSpPr>
        <p:spPr>
          <a:xfrm rot="-400">
            <a:off x="631825" y="450215"/>
            <a:ext cx="2969895" cy="265938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7D08A9"/>
              </a:gs>
              <a:gs pos="0">
                <a:srgbClr val="071C9D"/>
              </a:gs>
              <a:gs pos="100000">
                <a:srgbClr val="58C5C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altLang="en-US" sz="1600" b="1">
                <a:solidFill>
                  <a:schemeClr val="lt1"/>
                </a:solidFill>
              </a:rPr>
              <a:t>Variable Social:</a:t>
            </a:r>
            <a:r>
              <a:rPr lang="en-US" sz="1600">
                <a:solidFill>
                  <a:schemeClr val="lt1"/>
                </a:solidFill>
              </a:rPr>
              <a:t> Existe una creciente demanda de libros por parte de los usuarios, quienes buscan alternativas prácticas y cómodas para adquirirlos. </a:t>
            </a:r>
            <a:r>
              <a:rPr lang="en-US"/>
              <a:t>    </a:t>
            </a:r>
            <a:endParaRPr lang="en-US"/>
          </a:p>
        </p:txBody>
      </p:sp>
      <p:sp>
        <p:nvSpPr>
          <p:cNvPr id="137" name="Google Shape;137;p19"/>
          <p:cNvSpPr/>
          <p:nvPr/>
        </p:nvSpPr>
        <p:spPr>
          <a:xfrm rot="-400">
            <a:off x="5543550" y="1162050"/>
            <a:ext cx="2630805" cy="22352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7D08A9"/>
              </a:gs>
              <a:gs pos="0">
                <a:srgbClr val="071C9D"/>
              </a:gs>
              <a:gs pos="100000">
                <a:srgbClr val="58C5C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300" b="1">
                <a:solidFill>
                  <a:schemeClr val="lt1"/>
                </a:solidFill>
              </a:rPr>
              <a:t>Variable Tecnológica:</a:t>
            </a:r>
            <a:r>
              <a:rPr lang="en-US" sz="1300">
                <a:solidFill>
                  <a:schemeClr val="lt1"/>
                </a:solidFill>
              </a:rPr>
              <a:t> El avance de la tecnología ha facilitado el acceso a internet y ha creado nuevas oportunidades para el comercio electrónico.</a:t>
            </a:r>
            <a:r>
              <a:rPr lang="en-US" sz="1300"/>
              <a:t>   </a:t>
            </a:r>
            <a:endParaRPr sz="1300"/>
          </a:p>
        </p:txBody>
      </p:sp>
      <p:sp>
        <p:nvSpPr>
          <p:cNvPr id="138" name="Google Shape;138;p19"/>
          <p:cNvSpPr/>
          <p:nvPr/>
        </p:nvSpPr>
        <p:spPr>
          <a:xfrm rot="-400">
            <a:off x="3188970" y="3049905"/>
            <a:ext cx="2625090" cy="237617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7D08A9"/>
              </a:gs>
              <a:gs pos="0">
                <a:srgbClr val="071C9D"/>
              </a:gs>
              <a:gs pos="100000">
                <a:srgbClr val="58C5C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1">
                <a:solidFill>
                  <a:schemeClr val="lt1"/>
                </a:solidFill>
              </a:rPr>
              <a:t>Variable Económica:</a:t>
            </a:r>
            <a:r>
              <a:rPr lang="en-US" sz="1200">
                <a:solidFill>
                  <a:schemeClr val="lt1"/>
                </a:solidFill>
              </a:rPr>
              <a:t>  El mercado de libros ha experimentado un crecimiento constante en los últimos años, con un incremento en la demanda y la diversidad de títulos disponibles.</a:t>
            </a:r>
            <a:r>
              <a:rPr lang="en-US" sz="1200"/>
              <a:t>   </a:t>
            </a:r>
            <a:endParaRPr sz="1200"/>
          </a:p>
        </p:txBody>
      </p:sp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71C9D"/>
            </a:gs>
            <a:gs pos="100000">
              <a:srgbClr val="7D08A9"/>
            </a:gs>
          </a:gsLst>
          <a:lin ang="3600008" scaled="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0" descr="Gráfico de las respuestas de Formularios. Título de la pregunta: Edad:. Número de respuestas: 8 respuestas." title="Edad:"/>
          <p:cNvPicPr preferRelativeResize="0"/>
          <p:nvPr/>
        </p:nvPicPr>
        <p:blipFill rotWithShape="1">
          <a:blip r:embed="rId1"/>
          <a:srcRect l="2033" t="13759" r="2033" b="-3809"/>
          <a:stretch>
            <a:fillRect/>
          </a:stretch>
        </p:blipFill>
        <p:spPr>
          <a:xfrm>
            <a:off x="683100" y="2768600"/>
            <a:ext cx="4822948" cy="21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/>
          <p:nvPr/>
        </p:nvSpPr>
        <p:spPr>
          <a:xfrm>
            <a:off x="1945275" y="719088"/>
            <a:ext cx="1533300" cy="13284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7D08A9"/>
              </a:gs>
              <a:gs pos="0">
                <a:srgbClr val="071C9D"/>
              </a:gs>
              <a:gs pos="100000">
                <a:srgbClr val="6BEFF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rPr>
              <a:t> </a:t>
            </a:r>
            <a:r>
              <a:rPr lang="es-MX" altLang="en-US" sz="2200">
                <a:solidFill>
                  <a:schemeClr val="l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rPr>
              <a:t>main</a:t>
            </a:r>
            <a:endParaRPr lang="es-MX" altLang="en-US" sz="2200">
              <a:solidFill>
                <a:schemeClr val="lt1"/>
              </a:solidFill>
              <a:latin typeface="Russo One" panose="02000503050000020004"/>
              <a:ea typeface="Russo One" panose="02000503050000020004"/>
              <a:cs typeface="Russo One" panose="02000503050000020004"/>
              <a:sym typeface="Russo One" panose="02000503050000020004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6284250" y="3180950"/>
            <a:ext cx="1533300" cy="13284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rgbClr val="7D08A9"/>
              </a:gs>
              <a:gs pos="0">
                <a:srgbClr val="071C9D"/>
              </a:gs>
              <a:gs pos="100000">
                <a:srgbClr val="6BEFF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rPr>
              <a:t> </a:t>
            </a:r>
            <a:r>
              <a:rPr lang="es-MX" altLang="en-US" sz="2200">
                <a:solidFill>
                  <a:schemeClr val="lt1"/>
                </a:solidFill>
                <a:latin typeface="Russo One" panose="02000503050000020004"/>
                <a:ea typeface="Russo One" panose="02000503050000020004"/>
                <a:cs typeface="Russo One" panose="02000503050000020004"/>
                <a:sym typeface="Russo One" panose="02000503050000020004"/>
              </a:rPr>
              <a:t>Book</a:t>
            </a:r>
            <a:endParaRPr lang="es-MX" altLang="en-US" sz="2200">
              <a:solidFill>
                <a:schemeClr val="lt1"/>
              </a:solidFill>
              <a:latin typeface="Russo One" panose="02000503050000020004"/>
              <a:ea typeface="Russo One" panose="02000503050000020004"/>
              <a:cs typeface="Russo One" panose="02000503050000020004"/>
              <a:sym typeface="Russo One" panose="020005030500000200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010" y="368300"/>
            <a:ext cx="3335020" cy="1893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71C9D"/>
            </a:gs>
            <a:gs pos="73000">
              <a:srgbClr val="7D08A9"/>
            </a:gs>
            <a:gs pos="100000">
              <a:srgbClr val="7D08A9"/>
            </a:gs>
          </a:gsLst>
          <a:lin ang="9598189" scaled="0"/>
        </a:gra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1" y="3444125"/>
            <a:ext cx="1459025" cy="16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591550" y="170625"/>
            <a:ext cx="68775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altLang="en-US" sz="36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           </a:t>
            </a:r>
            <a:r>
              <a:rPr lang="en-US" sz="36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CONCLU</a:t>
            </a:r>
            <a:r>
              <a:rPr lang="es-MX" altLang="en-US" sz="36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S</a:t>
            </a:r>
            <a:r>
              <a:rPr lang="en-US" sz="36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IONES </a:t>
            </a:r>
            <a:endParaRPr sz="36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773800" y="1117425"/>
            <a:ext cx="6513000" cy="24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-US" sz="1500">
                <a:solidFill>
                  <a:schemeClr val="lt1"/>
                </a:solidFill>
              </a:rPr>
              <a:t>La implementación de un marketplace de librería en línea es una solución relevante y oportuna para mejorar el acceso y la experiencia de compra de libros.</a:t>
            </a:r>
            <a:endParaRPr lang="en-US" sz="150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-US" sz="1500">
                <a:solidFill>
                  <a:schemeClr val="lt1"/>
                </a:solidFill>
              </a:rPr>
              <a:t>El proyecto ha logrado cumplir con los objetivos establecidos, proporcionando una plataforma segura y conveniente para los usuarios.</a:t>
            </a:r>
            <a:endParaRPr lang="en-US" sz="150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-US" sz="1500">
                <a:solidFill>
                  <a:schemeClr val="lt1"/>
                </a:solidFill>
              </a:rPr>
              <a:t>Se espera que el proyecto tenga un impacto positivo en la promoción de la lectura y la difusión de conocimiento a través de la venta de libros en línea.</a:t>
            </a:r>
            <a:endParaRPr lang="en-US" sz="1500">
              <a:solidFill>
                <a:schemeClr val="lt1"/>
              </a:solidFill>
            </a:endParaRP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endParaRPr sz="1500">
              <a:solidFill>
                <a:schemeClr val="lt1"/>
              </a:solidFill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788850" y="0"/>
            <a:ext cx="2355150" cy="23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3812</Words>
  <Application>WPS Presentation</Application>
  <PresentationFormat>Presentación en pantalla (16:9)</PresentationFormat>
  <Paragraphs>76</Paragraphs>
  <Slides>11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SimSun</vt:lpstr>
      <vt:lpstr>Wingdings</vt:lpstr>
      <vt:lpstr>Arial</vt:lpstr>
      <vt:lpstr>Lexend Black</vt:lpstr>
      <vt:lpstr>Russo One</vt:lpstr>
      <vt:lpstr>Roboto</vt:lpstr>
      <vt:lpstr>Microsoft YaHei</vt:lpstr>
      <vt:lpstr>Arial Unicode MS</vt:lpstr>
      <vt:lpstr>Simple Light</vt:lpstr>
      <vt:lpstr>PowerPoint 演示文稿</vt:lpstr>
      <vt:lpstr>eBookMarket: Tu TiendaVirtual de Libros</vt:lpstr>
      <vt:lpstr>INTRODUCCION </vt:lpstr>
      <vt:lpstr>PowerPoint 演示文稿</vt:lpstr>
      <vt:lpstr>OBJETIVOS </vt:lpstr>
      <vt:lpstr>VENTAJAS </vt:lpstr>
      <vt:lpstr>                             Diagnóstico</vt:lpstr>
      <vt:lpstr>PowerPoint 演示文稿</vt:lpstr>
      <vt:lpstr>           CONCLUSIONES </vt:lpstr>
      <vt:lpstr>  RECOMENDACIONES</vt:lpstr>
      <vt:lpstr>Glosario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>Marcial Igme</cp:lastModifiedBy>
  <cp:revision>30</cp:revision>
  <dcterms:created xsi:type="dcterms:W3CDTF">2023-07-15T02:02:00Z</dcterms:created>
  <dcterms:modified xsi:type="dcterms:W3CDTF">2023-08-20T19:21:39Z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C7755ABC7FE84BE3859265B291430483</vt:lpwstr>
  </property>
  <property fmtid="{D5CDD505-2E9C-101B-9397-08002B2CF9AE}" pid="3" name="KSOProductBuildVer">
    <vt:lpwstr>1033-12.2.0.13110</vt:lpwstr>
  </property>
</Properties>
</file>